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84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2944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EFC03-A04A-4946-ABDA-245B859D2D0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13F35-F6D0-0945-8BE8-F1369E05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28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17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3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9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07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55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72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48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3F35-F6D0-0945-8BE8-F1369E0551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UWEX Local Government Center logo 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6" name="Picture 15" descr="pptbutton.t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pic>
        <p:nvPicPr>
          <p:cNvPr id="17" name="Picture 16" descr="pptbutton.t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-108234" y="762000"/>
            <a:ext cx="9344233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www.uwex.edu/ces/about/images/UWEXC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98" y="112727"/>
            <a:ext cx="200002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7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45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1115"/>
            <a:ext cx="9145184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40200"/>
            <a:ext cx="7315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9144000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2"/>
            <a:ext cx="7315200" cy="21479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966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1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4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2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4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2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5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35DB80-297F-4CD3-B66A-577DCD862F1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420" name="Group 4"/>
          <p:cNvGrpSpPr>
            <a:grpSpLocks/>
          </p:cNvGrpSpPr>
          <p:nvPr/>
        </p:nvGrpSpPr>
        <p:grpSpPr bwMode="auto">
          <a:xfrm>
            <a:off x="2743200" y="2128839"/>
            <a:ext cx="6392863" cy="4721225"/>
            <a:chOff x="1728" y="1341"/>
            <a:chExt cx="4027" cy="2974"/>
          </a:xfrm>
        </p:grpSpPr>
        <p:grpSp>
          <p:nvGrpSpPr>
            <p:cNvPr id="1884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84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4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4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4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4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84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" name="Group 17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1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7" name="Picture 26" descr="pptbutton.tif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pic>
        <p:nvPicPr>
          <p:cNvPr id="28" name="Picture 27" descr="pptbutton.tif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-108234" y="762000"/>
            <a:ext cx="9344233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http://www.uwex.edu/ces/about/images/UWEXCE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98" y="112727"/>
            <a:ext cx="200002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ll.rizzo@ces.uwex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ill.rizzo@ces.uwex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524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Cambria"/>
                <a:cs typeface="Cambria"/>
              </a:rPr>
              <a:t>Promoting Civil Discourse in Local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200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514"/>
                </a:solidFill>
                <a:effectLst/>
                <a:latin typeface="Cambria"/>
                <a:cs typeface="Cambria"/>
              </a:rPr>
              <a:t>October </a:t>
            </a:r>
            <a:r>
              <a:rPr lang="en-US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514"/>
                </a:solidFill>
                <a:effectLst/>
                <a:latin typeface="Cambria"/>
                <a:cs typeface="Cambria"/>
              </a:rPr>
              <a:t>18, 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514"/>
                </a:solidFill>
                <a:effectLst/>
                <a:latin typeface="Cambria"/>
                <a:cs typeface="Cambria"/>
              </a:rPr>
              <a:t>2013</a:t>
            </a:r>
            <a:endParaRPr lang="en-US" sz="2000" b="1" i="1" dirty="0" smtClean="0">
              <a:effectLst/>
              <a:latin typeface="Cambria"/>
              <a:cs typeface="Cambria"/>
            </a:endParaRPr>
          </a:p>
          <a:p>
            <a:pPr marL="0" indent="0" algn="ctr">
              <a:buNone/>
            </a:pPr>
            <a:endParaRPr lang="en-US" sz="2000" b="1" i="1" dirty="0" smtClean="0">
              <a:effectLst/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b="1" i="1" dirty="0" smtClean="0">
                <a:effectLst/>
                <a:latin typeface="Cambria"/>
                <a:cs typeface="Cambria"/>
              </a:rPr>
              <a:t>Presented </a:t>
            </a:r>
            <a:r>
              <a:rPr lang="en-US" sz="2000" b="1" i="1" dirty="0">
                <a:effectLst/>
                <a:latin typeface="Cambria"/>
                <a:cs typeface="Cambria"/>
              </a:rPr>
              <a:t>by Bill Rizzo</a:t>
            </a:r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</a:rPr>
              <a:t>Local Government Specialist</a:t>
            </a:r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</a:rPr>
              <a:t>UW-Extension Local Government Center</a:t>
            </a:r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  <a:hlinkClick r:id="rId3"/>
              </a:rPr>
              <a:t>bill.rizzo@ces.uwex.edu</a:t>
            </a:r>
            <a:endParaRPr lang="en-US" sz="2000" b="1" i="1" dirty="0">
              <a:effectLst/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</a:rPr>
              <a:t>608-265-</a:t>
            </a:r>
            <a:r>
              <a:rPr lang="en-US" sz="2000" b="1" i="1" dirty="0" smtClean="0">
                <a:effectLst/>
                <a:latin typeface="Cambria"/>
                <a:cs typeface="Cambria"/>
              </a:rPr>
              <a:t>6273</a:t>
            </a:r>
            <a:endParaRPr lang="en-US" sz="2000" b="1" i="1" dirty="0">
              <a:effectLst/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0869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610600" cy="914400"/>
          </a:xfrm>
        </p:spPr>
        <p:txBody>
          <a:bodyPr/>
          <a:lstStyle/>
          <a:p>
            <a:r>
              <a:rPr lang="en-US" sz="4000" i="1" dirty="0">
                <a:effectLst/>
                <a:latin typeface="Cambria"/>
                <a:cs typeface="Cambria"/>
              </a:rPr>
              <a:t>Principles of Effective Civil Discourse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3352800"/>
          </a:xfrm>
        </p:spPr>
        <p:txBody>
          <a:bodyPr/>
          <a:lstStyle/>
          <a:p>
            <a:r>
              <a:rPr lang="en-US" sz="2400" b="1" i="1" dirty="0">
                <a:effectLst/>
                <a:latin typeface="Cambria"/>
                <a:cs typeface="Cambria"/>
              </a:rPr>
              <a:t>Seeks out and facilitates the involvement of those potentially affected by or interested in a decision. </a:t>
            </a:r>
            <a:endParaRPr lang="en-US" sz="2400" b="1" i="1" dirty="0" smtClean="0">
              <a:effectLst/>
              <a:latin typeface="Cambria"/>
              <a:cs typeface="Cambria"/>
            </a:endParaRPr>
          </a:p>
          <a:p>
            <a:endParaRPr lang="en-US" sz="2400" b="1" i="1" dirty="0">
              <a:effectLst/>
              <a:latin typeface="Cambria"/>
              <a:cs typeface="Cambria"/>
            </a:endParaRPr>
          </a:p>
          <a:p>
            <a:r>
              <a:rPr lang="en-US" sz="2400" b="1" i="1" dirty="0">
                <a:effectLst/>
                <a:latin typeface="Cambria"/>
                <a:cs typeface="Cambria"/>
              </a:rPr>
              <a:t>Seeks input from participants in designing how they participate. </a:t>
            </a:r>
            <a:endParaRPr lang="en-US" sz="2400" b="1" i="1" dirty="0" smtClean="0">
              <a:effectLst/>
              <a:latin typeface="Cambria"/>
              <a:cs typeface="Cambria"/>
            </a:endParaRPr>
          </a:p>
          <a:p>
            <a:endParaRPr lang="en-US" sz="2400" b="1" i="1" dirty="0">
              <a:effectLst/>
              <a:latin typeface="Cambria"/>
              <a:cs typeface="Cambria"/>
            </a:endParaRPr>
          </a:p>
          <a:p>
            <a:r>
              <a:rPr lang="en-US" sz="2400" b="1" i="1" dirty="0">
                <a:effectLst/>
                <a:latin typeface="Cambria"/>
                <a:cs typeface="Cambria"/>
              </a:rPr>
              <a:t>Provides participants with the information they need to participate in a meaningful way. </a:t>
            </a:r>
            <a:endParaRPr lang="en-US" sz="2400" b="1" i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1343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447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Cambria"/>
                <a:cs typeface="Cambria"/>
              </a:rPr>
              <a:t>Promoting Civil Discourse in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05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514"/>
                </a:solidFill>
                <a:effectLst/>
                <a:latin typeface="Cambria"/>
                <a:cs typeface="Cambria"/>
              </a:rPr>
              <a:t/>
            </a:r>
            <a:br>
              <a:rPr lang="en-US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514"/>
                </a:solidFill>
                <a:effectLst/>
                <a:latin typeface="Cambria"/>
                <a:cs typeface="Cambria"/>
              </a:rPr>
            </a:br>
            <a:r>
              <a:rPr lang="en-US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514"/>
                </a:solidFill>
                <a:effectLst/>
                <a:latin typeface="Cambria"/>
                <a:cs typeface="Cambria"/>
              </a:rPr>
              <a:t>October 18, 2013</a:t>
            </a:r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</a:rPr>
              <a:t>Presented by Bill Rizzo</a:t>
            </a:r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</a:rPr>
              <a:t>Local Government Specialist</a:t>
            </a:r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</a:rPr>
              <a:t>UW-Extension Local Government </a:t>
            </a:r>
            <a:r>
              <a:rPr lang="en-US" sz="2000" b="1" i="1" dirty="0" smtClean="0">
                <a:effectLst/>
                <a:latin typeface="Cambria"/>
                <a:cs typeface="Cambria"/>
              </a:rPr>
              <a:t>Center</a:t>
            </a:r>
          </a:p>
          <a:p>
            <a:pPr marL="0" indent="0" algn="ctr">
              <a:buNone/>
            </a:pPr>
            <a:r>
              <a:rPr lang="en-US" sz="2000" b="1" i="1" dirty="0">
                <a:effectLst/>
                <a:latin typeface="Cambria"/>
                <a:cs typeface="Cambria"/>
                <a:hlinkClick r:id="rId3"/>
              </a:rPr>
              <a:t>b</a:t>
            </a:r>
            <a:r>
              <a:rPr lang="en-US" sz="2000" b="1" i="1" dirty="0" smtClean="0">
                <a:effectLst/>
                <a:latin typeface="Cambria"/>
                <a:cs typeface="Cambria"/>
                <a:hlinkClick r:id="rId3"/>
              </a:rPr>
              <a:t>ill.rizzo@ces.uwex.edu</a:t>
            </a:r>
            <a:endParaRPr lang="en-US" sz="2000" b="1" i="1" dirty="0" smtClean="0">
              <a:effectLst/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2000" b="1" i="1" dirty="0" smtClean="0">
                <a:effectLst/>
                <a:latin typeface="Cambria"/>
                <a:cs typeface="Cambria"/>
              </a:rPr>
              <a:t>608-265-6273</a:t>
            </a:r>
            <a:endParaRPr lang="en-US" sz="2000" b="1" i="1" dirty="0">
              <a:effectLst/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3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i="1" dirty="0">
                <a:effectLst/>
                <a:latin typeface="Cambria"/>
                <a:cs typeface="Cambria"/>
              </a:rPr>
              <a:t>Session Objectives</a:t>
            </a:r>
            <a:endParaRPr lang="en-US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i="1" dirty="0"/>
              <a:t> </a:t>
            </a:r>
            <a:r>
              <a:rPr lang="en-US" sz="2800" b="1" i="1" dirty="0">
                <a:effectLst/>
                <a:latin typeface="Cambria"/>
                <a:cs typeface="Cambria"/>
              </a:rPr>
              <a:t>Explain what civil discourse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>
                <a:effectLst/>
                <a:latin typeface="Cambria"/>
                <a:cs typeface="Cambria"/>
              </a:rPr>
              <a:t> Make the case for its importance for local government.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>
                <a:effectLst/>
                <a:latin typeface="Cambria"/>
                <a:cs typeface="Cambria"/>
              </a:rPr>
              <a:t> Outline principles of effective civil discourse.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>
                <a:effectLst/>
                <a:latin typeface="Cambria"/>
                <a:cs typeface="Cambria"/>
              </a:rPr>
              <a:t> Provide some examples.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>
                <a:effectLst/>
                <a:latin typeface="Cambria"/>
                <a:cs typeface="Cambria"/>
              </a:rPr>
              <a:t> Some idea sharing.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9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effectLst/>
                <a:latin typeface="Cambria"/>
                <a:cs typeface="Cambria"/>
              </a:rPr>
              <a:t>What is meant </a:t>
            </a:r>
            <a:r>
              <a:rPr lang="en-US" b="1" dirty="0" smtClean="0">
                <a:effectLst/>
                <a:latin typeface="Cambria"/>
                <a:cs typeface="Cambria"/>
              </a:rPr>
              <a:t>by</a:t>
            </a: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000000"/>
                </a:solidFill>
                <a:effectLst/>
                <a:latin typeface="Cambria"/>
                <a:cs typeface="Cambria"/>
              </a:rPr>
              <a:t>Civil 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Cambria"/>
                <a:cs typeface="Cambria"/>
              </a:rPr>
              <a:t>Discourse?</a:t>
            </a:r>
            <a:endParaRPr lang="en-US" sz="4000" dirty="0">
              <a:solidFill>
                <a:srgbClr val="000000"/>
              </a:solidFill>
              <a:effectLst/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2153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944562"/>
          </a:xfrm>
        </p:spPr>
        <p:txBody>
          <a:bodyPr/>
          <a:lstStyle/>
          <a:p>
            <a:r>
              <a:rPr lang="en-US" i="1" dirty="0">
                <a:effectLst/>
                <a:latin typeface="Cambria"/>
                <a:cs typeface="Cambria"/>
              </a:rPr>
              <a:t>Civil</a:t>
            </a:r>
            <a:endParaRPr lang="en-US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effectLst/>
                <a:latin typeface="Cambria"/>
                <a:cs typeface="Cambria"/>
              </a:rPr>
              <a:t>“Polite but not friendly, only as polite as a person needs to be in order to not be rude; of, relating to, or involving the general public, their activities, needs, or ways, or civic affairs as distinguished from special (as military or religious) affairs.” </a:t>
            </a:r>
            <a:r>
              <a:rPr lang="en-US" b="1" i="1" dirty="0" smtClean="0">
                <a:effectLst/>
                <a:latin typeface="Cambria"/>
                <a:cs typeface="Cambria"/>
              </a:rPr>
              <a:t> (Merriam-Webster Dictionary)</a:t>
            </a:r>
            <a:endParaRPr lang="en-US" b="1" i="1" dirty="0">
              <a:effectLst/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6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/>
          <a:lstStyle/>
          <a:p>
            <a:r>
              <a:rPr lang="en-US" i="1" dirty="0">
                <a:effectLst/>
                <a:latin typeface="Cambria"/>
                <a:cs typeface="Cambria"/>
              </a:rPr>
              <a:t>Discourse</a:t>
            </a:r>
            <a:endParaRPr lang="en-US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effectLst/>
                <a:latin typeface="Cambria"/>
                <a:cs typeface="Cambria"/>
              </a:rPr>
              <a:t>” The use of words to exchange thoughts and ideas.”</a:t>
            </a:r>
          </a:p>
          <a:p>
            <a:pPr marL="0" indent="0" algn="r">
              <a:buNone/>
            </a:pPr>
            <a:r>
              <a:rPr lang="en-US" sz="2400" b="1" i="1" dirty="0">
                <a:effectLst/>
                <a:latin typeface="Cambria"/>
                <a:cs typeface="Cambria"/>
              </a:rPr>
              <a:t>(Merriam-Webster Dictionary</a:t>
            </a:r>
            <a:endParaRPr lang="en-US" dirty="0">
              <a:effectLst/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9624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i="1" dirty="0">
                <a:effectLst/>
                <a:latin typeface="Cambria"/>
                <a:cs typeface="Cambria"/>
              </a:rPr>
              <a:t>Civil Discourse</a:t>
            </a:r>
            <a:endParaRPr lang="en-US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effectLst/>
                <a:latin typeface="Cambria"/>
                <a:cs typeface="Cambria"/>
              </a:rPr>
              <a:t>The polite exchange of thoughts and ideas relating to affairs of the public.</a:t>
            </a:r>
            <a:endParaRPr lang="en-US" dirty="0">
              <a:effectLst/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2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r>
              <a:rPr lang="en-US" sz="4000" i="1" dirty="0">
                <a:effectLst/>
                <a:latin typeface="Cambria"/>
                <a:cs typeface="Cambria"/>
              </a:rPr>
              <a:t>Challenges for Local Government</a:t>
            </a:r>
            <a:endParaRPr lang="en-US" sz="4000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i="1" dirty="0">
                <a:effectLst/>
                <a:latin typeface="Cambria"/>
                <a:cs typeface="Cambria"/>
              </a:rPr>
              <a:t>Disengagement between citizens and local government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effectLst/>
                <a:latin typeface="Cambria"/>
                <a:cs typeface="Cambria"/>
              </a:rPr>
              <a:t>A crisis of confidence in government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effectLst/>
                <a:latin typeface="Cambria"/>
                <a:cs typeface="Cambria"/>
              </a:rPr>
              <a:t>Wicked problems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effectLst/>
                <a:latin typeface="Cambria"/>
                <a:cs typeface="Cambria"/>
              </a:rPr>
              <a:t>Increasing incivility in public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2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382000" cy="1143000"/>
          </a:xfrm>
        </p:spPr>
        <p:txBody>
          <a:bodyPr/>
          <a:lstStyle/>
          <a:p>
            <a:r>
              <a:rPr lang="en-US" sz="4000" i="1" dirty="0">
                <a:effectLst/>
                <a:latin typeface="Cambria"/>
                <a:cs typeface="Cambria"/>
              </a:rPr>
              <a:t>Opportunities for Local Government</a:t>
            </a:r>
            <a:endParaRPr lang="en-US" sz="4000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i="1" dirty="0">
                <a:effectLst/>
                <a:latin typeface="Cambria"/>
                <a:cs typeface="Cambria"/>
              </a:rPr>
              <a:t>Expand the roles of elected officials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effectLst/>
                <a:latin typeface="Cambria"/>
                <a:cs typeface="Cambria"/>
              </a:rPr>
              <a:t>Better policy solutions</a:t>
            </a:r>
          </a:p>
          <a:p>
            <a:pPr lvl="1">
              <a:buFont typeface="Courier New"/>
              <a:buChar char="o"/>
            </a:pPr>
            <a:r>
              <a:rPr lang="en-US" sz="2400" i="1" dirty="0">
                <a:effectLst/>
                <a:latin typeface="Cambria"/>
                <a:cs typeface="Cambria"/>
              </a:rPr>
              <a:t>reduce transaction and opportunity costs for local government</a:t>
            </a:r>
          </a:p>
          <a:p>
            <a:pPr lvl="1">
              <a:buFont typeface="Courier New"/>
              <a:buChar char="o"/>
            </a:pPr>
            <a:r>
              <a:rPr lang="en-US" sz="2400" i="1" dirty="0">
                <a:effectLst/>
                <a:latin typeface="Cambria"/>
                <a:cs typeface="Cambria"/>
              </a:rPr>
              <a:t>policy solutions that more accurately represent community complexity and diversity.</a:t>
            </a:r>
          </a:p>
          <a:p>
            <a:pPr lvl="1">
              <a:buFont typeface="Courier New"/>
              <a:buChar char="o"/>
            </a:pPr>
            <a:r>
              <a:rPr lang="en-US" sz="2400" i="1" dirty="0">
                <a:effectLst/>
                <a:latin typeface="Cambria"/>
                <a:cs typeface="Cambria"/>
              </a:rPr>
              <a:t>broader, more sustained support for policy decisions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effectLst/>
                <a:latin typeface="Cambria"/>
                <a:cs typeface="Cambria"/>
              </a:rPr>
              <a:t>Rebuild the public’s confidence &amp; trust in government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effectLst/>
                <a:latin typeface="Cambria"/>
                <a:cs typeface="Cambria"/>
              </a:rPr>
              <a:t>More knowledgeable, collaborative, engaged citizens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4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10600" cy="762000"/>
          </a:xfrm>
        </p:spPr>
        <p:txBody>
          <a:bodyPr/>
          <a:lstStyle/>
          <a:p>
            <a:r>
              <a:rPr lang="en-US" sz="4000" i="1" dirty="0">
                <a:effectLst/>
                <a:latin typeface="Cambria"/>
                <a:cs typeface="Cambria"/>
              </a:rPr>
              <a:t>Principles of Effective Civil Discourse</a:t>
            </a:r>
            <a:endParaRPr lang="en-US" sz="4000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sz="2400" b="1" i="1" dirty="0">
                <a:effectLst/>
                <a:latin typeface="Cambria"/>
                <a:cs typeface="Cambria"/>
              </a:rPr>
              <a:t>Those affected by a decision are involved in the decision-making </a:t>
            </a:r>
            <a:r>
              <a:rPr lang="en-US" sz="2400" b="1" i="1" dirty="0" smtClean="0">
                <a:effectLst/>
                <a:latin typeface="Cambria"/>
                <a:cs typeface="Cambria"/>
              </a:rPr>
              <a:t>process.</a:t>
            </a:r>
          </a:p>
          <a:p>
            <a:endParaRPr lang="en-US" sz="2400" b="1" i="1" dirty="0" smtClean="0">
              <a:effectLst/>
              <a:latin typeface="Cambria"/>
              <a:cs typeface="Cambria"/>
            </a:endParaRPr>
          </a:p>
          <a:p>
            <a:r>
              <a:rPr lang="en-US" sz="2400" b="1" i="1" dirty="0" smtClean="0">
                <a:effectLst/>
                <a:latin typeface="Cambria"/>
                <a:cs typeface="Cambria"/>
              </a:rPr>
              <a:t>The </a:t>
            </a:r>
            <a:r>
              <a:rPr lang="en-US" sz="2400" b="1" i="1" dirty="0">
                <a:effectLst/>
                <a:latin typeface="Cambria"/>
                <a:cs typeface="Cambria"/>
              </a:rPr>
              <a:t>public's contribution will influence the decision. </a:t>
            </a:r>
            <a:endParaRPr lang="en-US" sz="2400" b="1" i="1" dirty="0" smtClean="0">
              <a:effectLst/>
              <a:latin typeface="Cambria"/>
              <a:cs typeface="Cambria"/>
            </a:endParaRPr>
          </a:p>
          <a:p>
            <a:endParaRPr lang="en-US" sz="2400" b="1" i="1" dirty="0">
              <a:effectLst/>
              <a:latin typeface="Cambria"/>
              <a:cs typeface="Cambria"/>
            </a:endParaRPr>
          </a:p>
          <a:p>
            <a:r>
              <a:rPr lang="en-US" sz="2400" b="1" i="1" dirty="0" smtClean="0">
                <a:effectLst/>
                <a:latin typeface="Cambria"/>
                <a:cs typeface="Cambria"/>
              </a:rPr>
              <a:t>Decision</a:t>
            </a:r>
            <a:r>
              <a:rPr lang="en-US" sz="2400" b="1" i="1" dirty="0">
                <a:effectLst/>
                <a:latin typeface="Cambria"/>
                <a:cs typeface="Cambria"/>
              </a:rPr>
              <a:t>-makers communicate to participants how their input affected the decision</a:t>
            </a:r>
            <a:r>
              <a:rPr lang="en-US" sz="2400" b="1" i="1" dirty="0" smtClean="0">
                <a:effectLst/>
                <a:latin typeface="Cambria"/>
                <a:cs typeface="Cambria"/>
              </a:rPr>
              <a:t>.</a:t>
            </a:r>
          </a:p>
          <a:p>
            <a:endParaRPr lang="en-US" sz="2400" b="1" i="1" dirty="0">
              <a:effectLst/>
              <a:latin typeface="Cambria"/>
              <a:cs typeface="Cambria"/>
            </a:endParaRPr>
          </a:p>
          <a:p>
            <a:r>
              <a:rPr lang="en-US" sz="2400" b="1" i="1" dirty="0">
                <a:effectLst/>
                <a:latin typeface="Cambria"/>
                <a:cs typeface="Cambria"/>
              </a:rPr>
              <a:t> </a:t>
            </a:r>
            <a:r>
              <a:rPr lang="en-US" sz="2400" b="1" i="1" dirty="0" smtClean="0">
                <a:effectLst/>
                <a:latin typeface="Cambria"/>
                <a:cs typeface="Cambria"/>
              </a:rPr>
              <a:t>Recognizes </a:t>
            </a:r>
            <a:r>
              <a:rPr lang="en-US" sz="2400" b="1" i="1" dirty="0">
                <a:effectLst/>
                <a:latin typeface="Cambria"/>
                <a:cs typeface="Cambria"/>
              </a:rPr>
              <a:t>and communicates the needs and interests of all participants, including decision makers. </a:t>
            </a:r>
            <a:r>
              <a:rPr lang="en-US" sz="2000" b="1" i="1" dirty="0">
                <a:effectLst/>
                <a:latin typeface="Cambria"/>
                <a:cs typeface="Cambria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73135"/>
      </p:ext>
    </p:extLst>
  </p:cSld>
  <p:clrMapOvr>
    <a:masterClrMapping/>
  </p:clrMapOvr>
</p:sld>
</file>

<file path=ppt/theme/theme1.xml><?xml version="1.0" encoding="utf-8"?>
<a:theme xmlns:a="http://schemas.openxmlformats.org/drawingml/2006/main" name="LGC Top">
  <a:themeElements>
    <a:clrScheme name="Custo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1126CC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LGC Top</Template>
  <TotalTime>278</TotalTime>
  <Words>337</Words>
  <Application>Microsoft Office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LGC Top</vt:lpstr>
      <vt:lpstr>Promoting Civil Discourse in Local Government</vt:lpstr>
      <vt:lpstr>Session Objectives</vt:lpstr>
      <vt:lpstr>PowerPoint Presentation</vt:lpstr>
      <vt:lpstr>Civil</vt:lpstr>
      <vt:lpstr>Discourse</vt:lpstr>
      <vt:lpstr>Civil Discourse</vt:lpstr>
      <vt:lpstr>Challenges for Local Government</vt:lpstr>
      <vt:lpstr>Opportunities for Local Government</vt:lpstr>
      <vt:lpstr>Principles of Effective Civil Discourse</vt:lpstr>
      <vt:lpstr>Principles of Effective Civil Discourse</vt:lpstr>
      <vt:lpstr>Promoting Civil Discourse in Local Government</vt:lpstr>
    </vt:vector>
  </TitlesOfParts>
  <Company>UWCX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Langdon, Eileen</dc:creator>
  <cp:lastModifiedBy>Langdon, Eileen</cp:lastModifiedBy>
  <cp:revision>10</cp:revision>
  <dcterms:created xsi:type="dcterms:W3CDTF">2013-09-06T14:28:40Z</dcterms:created>
  <dcterms:modified xsi:type="dcterms:W3CDTF">2015-03-26T15:57:00Z</dcterms:modified>
</cp:coreProperties>
</file>